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7" r:id="rId14"/>
    <p:sldId id="268" r:id="rId15"/>
    <p:sldId id="271" r:id="rId16"/>
    <p:sldId id="272" r:id="rId1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05" d="100"/>
          <a:sy n="105" d="100"/>
        </p:scale>
        <p:origin x="1840" y="3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83" name="Shape 38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rial"/>
      </a:defRPr>
    </a:lvl1pPr>
    <a:lvl2pPr indent="228600" latinLnBrk="0">
      <a:defRPr sz="1200">
        <a:latin typeface="+mj-lt"/>
        <a:ea typeface="+mj-ea"/>
        <a:cs typeface="+mj-cs"/>
        <a:sym typeface="Arial"/>
      </a:defRPr>
    </a:lvl2pPr>
    <a:lvl3pPr indent="457200" latinLnBrk="0">
      <a:defRPr sz="1200">
        <a:latin typeface="+mj-lt"/>
        <a:ea typeface="+mj-ea"/>
        <a:cs typeface="+mj-cs"/>
        <a:sym typeface="Arial"/>
      </a:defRPr>
    </a:lvl3pPr>
    <a:lvl4pPr indent="685800" latinLnBrk="0">
      <a:defRPr sz="1200">
        <a:latin typeface="+mj-lt"/>
        <a:ea typeface="+mj-ea"/>
        <a:cs typeface="+mj-cs"/>
        <a:sym typeface="Arial"/>
      </a:defRPr>
    </a:lvl4pPr>
    <a:lvl5pPr indent="914400" latinLnBrk="0">
      <a:defRPr sz="1200">
        <a:latin typeface="+mj-lt"/>
        <a:ea typeface="+mj-ea"/>
        <a:cs typeface="+mj-cs"/>
        <a:sym typeface="Arial"/>
      </a:defRPr>
    </a:lvl5pPr>
    <a:lvl6pPr indent="1143000" latinLnBrk="0">
      <a:defRPr sz="1200">
        <a:latin typeface="+mj-lt"/>
        <a:ea typeface="+mj-ea"/>
        <a:cs typeface="+mj-cs"/>
        <a:sym typeface="Arial"/>
      </a:defRPr>
    </a:lvl6pPr>
    <a:lvl7pPr indent="1371600" latinLnBrk="0">
      <a:defRPr sz="1200">
        <a:latin typeface="+mj-lt"/>
        <a:ea typeface="+mj-ea"/>
        <a:cs typeface="+mj-cs"/>
        <a:sym typeface="Arial"/>
      </a:defRPr>
    </a:lvl7pPr>
    <a:lvl8pPr indent="1600200" latinLnBrk="0">
      <a:defRPr sz="1200">
        <a:latin typeface="+mj-lt"/>
        <a:ea typeface="+mj-ea"/>
        <a:cs typeface="+mj-cs"/>
        <a:sym typeface="Arial"/>
      </a:defRPr>
    </a:lvl8pPr>
    <a:lvl9pPr indent="18288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2133719"/>
            <a:ext cx="7772041" cy="196236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PlaceHolder 3"/>
          <p:cNvSpPr>
            <a:spLocks noGrp="1"/>
          </p:cNvSpPr>
          <p:nvPr>
            <p:ph type="body" sz="half" idx="21"/>
          </p:nvPr>
        </p:nvSpPr>
        <p:spPr>
          <a:xfrm>
            <a:off x="685799" y="4282919"/>
            <a:ext cx="7772042" cy="1962362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1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14" name="PlaceHolder 4"/>
          <p:cNvSpPr/>
          <p:nvPr/>
        </p:nvSpPr>
        <p:spPr>
          <a:xfrm>
            <a:off x="685800" y="4282919"/>
            <a:ext cx="3792600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15" name="PlaceHolder 5"/>
          <p:cNvSpPr>
            <a:spLocks noGrp="1"/>
          </p:cNvSpPr>
          <p:nvPr>
            <p:ph type="body" sz="quarter" idx="21"/>
          </p:nvPr>
        </p:nvSpPr>
        <p:spPr>
          <a:xfrm>
            <a:off x="4668480" y="4282919"/>
            <a:ext cx="3792601" cy="1962362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12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2502361" cy="196236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PlaceHolder 3"/>
          <p:cNvSpPr/>
          <p:nvPr/>
        </p:nvSpPr>
        <p:spPr>
          <a:xfrm>
            <a:off x="3313800" y="21337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26" name="PlaceHolder 4"/>
          <p:cNvSpPr/>
          <p:nvPr/>
        </p:nvSpPr>
        <p:spPr>
          <a:xfrm>
            <a:off x="5941440" y="21337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27" name="PlaceHolder 5"/>
          <p:cNvSpPr/>
          <p:nvPr/>
        </p:nvSpPr>
        <p:spPr>
          <a:xfrm>
            <a:off x="685799" y="4282919"/>
            <a:ext cx="2502362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28" name="PlaceHolder 6"/>
          <p:cNvSpPr/>
          <p:nvPr/>
        </p:nvSpPr>
        <p:spPr>
          <a:xfrm>
            <a:off x="3313800" y="42829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29" name="PlaceHolder 7"/>
          <p:cNvSpPr>
            <a:spLocks noGrp="1"/>
          </p:cNvSpPr>
          <p:nvPr>
            <p:ph type="body" sz="quarter" idx="21"/>
          </p:nvPr>
        </p:nvSpPr>
        <p:spPr>
          <a:xfrm>
            <a:off x="5941440" y="4282919"/>
            <a:ext cx="2502361" cy="1962362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1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Picture 10" descr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03640" y="-4675321"/>
            <a:ext cx="1212481" cy="11332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icture 6" descr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280" y="214200"/>
            <a:ext cx="1638001" cy="5713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Picture 7" descr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59" y="285839"/>
            <a:ext cx="1652401" cy="499682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148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2133719"/>
            <a:ext cx="7772041" cy="4114441"/>
          </a:xfrm>
          <a:prstGeom prst="rect">
            <a:avLst/>
          </a:prstGeom>
        </p:spPr>
        <p:txBody>
          <a:bodyPr anchor="ctr"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157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2133719"/>
            <a:ext cx="7772041" cy="41144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16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2133719"/>
            <a:ext cx="3792600" cy="41144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7" name="PlaceHolder 3"/>
          <p:cNvSpPr>
            <a:spLocks noGrp="1"/>
          </p:cNvSpPr>
          <p:nvPr>
            <p:ph type="body" sz="half" idx="21"/>
          </p:nvPr>
        </p:nvSpPr>
        <p:spPr>
          <a:xfrm>
            <a:off x="4668480" y="2133719"/>
            <a:ext cx="3792601" cy="4114441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1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1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838080"/>
            <a:ext cx="7772041" cy="5297761"/>
          </a:xfrm>
          <a:prstGeom prst="rect">
            <a:avLst/>
          </a:prstGeom>
        </p:spPr>
        <p:txBody>
          <a:bodyPr anchor="ctr"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19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3" name="PlaceHolder 3"/>
          <p:cNvSpPr/>
          <p:nvPr/>
        </p:nvSpPr>
        <p:spPr>
          <a:xfrm>
            <a:off x="4668480" y="2133719"/>
            <a:ext cx="3792601" cy="41144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194" name="PlaceHolder 4"/>
          <p:cNvSpPr>
            <a:spLocks noGrp="1"/>
          </p:cNvSpPr>
          <p:nvPr>
            <p:ph type="body" sz="quarter" idx="21"/>
          </p:nvPr>
        </p:nvSpPr>
        <p:spPr>
          <a:xfrm>
            <a:off x="685800" y="4282919"/>
            <a:ext cx="3792600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1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0" descr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03640" y="-4675321"/>
            <a:ext cx="1212481" cy="11332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280" y="214200"/>
            <a:ext cx="1638001" cy="5713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Picture 7" descr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59" y="285839"/>
            <a:ext cx="1652401" cy="499682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2133719"/>
            <a:ext cx="7772041" cy="4114441"/>
          </a:xfrm>
          <a:prstGeom prst="rect">
            <a:avLst/>
          </a:prstGeom>
        </p:spPr>
        <p:txBody>
          <a:bodyPr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20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2133719"/>
            <a:ext cx="3792600" cy="41144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4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05" name="PlaceHolder 4"/>
          <p:cNvSpPr>
            <a:spLocks noGrp="1"/>
          </p:cNvSpPr>
          <p:nvPr>
            <p:ph type="body" sz="quarter" idx="21"/>
          </p:nvPr>
        </p:nvSpPr>
        <p:spPr>
          <a:xfrm>
            <a:off x="4668480" y="4282919"/>
            <a:ext cx="3792601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2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2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5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16" name="PlaceHolder 4"/>
          <p:cNvSpPr>
            <a:spLocks noGrp="1"/>
          </p:cNvSpPr>
          <p:nvPr>
            <p:ph type="body" sz="half" idx="21"/>
          </p:nvPr>
        </p:nvSpPr>
        <p:spPr>
          <a:xfrm>
            <a:off x="685799" y="4282919"/>
            <a:ext cx="7772042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2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22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2133719"/>
            <a:ext cx="7772041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6" name="PlaceHolder 3"/>
          <p:cNvSpPr>
            <a:spLocks noGrp="1"/>
          </p:cNvSpPr>
          <p:nvPr>
            <p:ph type="body" sz="half" idx="21"/>
          </p:nvPr>
        </p:nvSpPr>
        <p:spPr>
          <a:xfrm>
            <a:off x="685799" y="4282919"/>
            <a:ext cx="7772042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2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2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6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37" name="PlaceHolder 4"/>
          <p:cNvSpPr/>
          <p:nvPr/>
        </p:nvSpPr>
        <p:spPr>
          <a:xfrm>
            <a:off x="685800" y="4282919"/>
            <a:ext cx="3792600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38" name="PlaceHolder 5"/>
          <p:cNvSpPr>
            <a:spLocks noGrp="1"/>
          </p:cNvSpPr>
          <p:nvPr>
            <p:ph type="body" sz="quarter" idx="21"/>
          </p:nvPr>
        </p:nvSpPr>
        <p:spPr>
          <a:xfrm>
            <a:off x="4668480" y="4282919"/>
            <a:ext cx="3792601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2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24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2502361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8" name="PlaceHolder 3"/>
          <p:cNvSpPr/>
          <p:nvPr/>
        </p:nvSpPr>
        <p:spPr>
          <a:xfrm>
            <a:off x="3313800" y="21337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49" name="PlaceHolder 4"/>
          <p:cNvSpPr/>
          <p:nvPr/>
        </p:nvSpPr>
        <p:spPr>
          <a:xfrm>
            <a:off x="5941440" y="21337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50" name="PlaceHolder 5"/>
          <p:cNvSpPr/>
          <p:nvPr/>
        </p:nvSpPr>
        <p:spPr>
          <a:xfrm>
            <a:off x="685799" y="4282919"/>
            <a:ext cx="2502362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51" name="PlaceHolder 6"/>
          <p:cNvSpPr/>
          <p:nvPr/>
        </p:nvSpPr>
        <p:spPr>
          <a:xfrm>
            <a:off x="3313800" y="42829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52" name="PlaceHolder 7"/>
          <p:cNvSpPr>
            <a:spLocks noGrp="1"/>
          </p:cNvSpPr>
          <p:nvPr>
            <p:ph type="body" sz="quarter" idx="21"/>
          </p:nvPr>
        </p:nvSpPr>
        <p:spPr>
          <a:xfrm>
            <a:off x="5941440" y="4282919"/>
            <a:ext cx="2502361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2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Picture 10" descr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03640" y="-4675321"/>
            <a:ext cx="1212481" cy="11332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Picture 6" descr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280" y="214200"/>
            <a:ext cx="1638001" cy="5713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2" name="Picture 7" descr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59" y="285839"/>
            <a:ext cx="1652401" cy="499682"/>
          </a:xfrm>
          <a:prstGeom prst="rect">
            <a:avLst/>
          </a:prstGeom>
          <a:ln w="12700">
            <a:miter lim="400000"/>
          </a:ln>
        </p:spPr>
      </p:pic>
      <p:sp>
        <p:nvSpPr>
          <p:cNvPr id="2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271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2133719"/>
            <a:ext cx="7772041" cy="4114441"/>
          </a:xfrm>
          <a:prstGeom prst="rect">
            <a:avLst/>
          </a:prstGeom>
        </p:spPr>
        <p:txBody>
          <a:bodyPr anchor="ctr"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280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2133719"/>
            <a:ext cx="7772041" cy="41144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28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2133719"/>
            <a:ext cx="3792600" cy="41144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0" name="PlaceHolder 3"/>
          <p:cNvSpPr>
            <a:spLocks noGrp="1"/>
          </p:cNvSpPr>
          <p:nvPr>
            <p:ph type="body" sz="half" idx="21"/>
          </p:nvPr>
        </p:nvSpPr>
        <p:spPr>
          <a:xfrm>
            <a:off x="4668480" y="2133719"/>
            <a:ext cx="3792601" cy="4114441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2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2133719"/>
            <a:ext cx="7772041" cy="411444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838080"/>
            <a:ext cx="7772041" cy="5297761"/>
          </a:xfrm>
          <a:prstGeom prst="rect">
            <a:avLst/>
          </a:prstGeom>
        </p:spPr>
        <p:txBody>
          <a:bodyPr anchor="ctr"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31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6" name="PlaceHolder 3"/>
          <p:cNvSpPr/>
          <p:nvPr/>
        </p:nvSpPr>
        <p:spPr>
          <a:xfrm>
            <a:off x="4668480" y="2133719"/>
            <a:ext cx="3792601" cy="41144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17" name="PlaceHolder 4"/>
          <p:cNvSpPr>
            <a:spLocks noGrp="1"/>
          </p:cNvSpPr>
          <p:nvPr>
            <p:ph type="body" sz="quarter" idx="21"/>
          </p:nvPr>
        </p:nvSpPr>
        <p:spPr>
          <a:xfrm>
            <a:off x="685800" y="4282919"/>
            <a:ext cx="3792600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3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32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2133719"/>
            <a:ext cx="3792600" cy="41144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28" name="PlaceHolder 4"/>
          <p:cNvSpPr>
            <a:spLocks noGrp="1"/>
          </p:cNvSpPr>
          <p:nvPr>
            <p:ph type="body" sz="quarter" idx="21"/>
          </p:nvPr>
        </p:nvSpPr>
        <p:spPr>
          <a:xfrm>
            <a:off x="4668480" y="4282919"/>
            <a:ext cx="3792601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3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33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8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39" name="PlaceHolder 4"/>
          <p:cNvSpPr>
            <a:spLocks noGrp="1"/>
          </p:cNvSpPr>
          <p:nvPr>
            <p:ph type="body" sz="half" idx="21"/>
          </p:nvPr>
        </p:nvSpPr>
        <p:spPr>
          <a:xfrm>
            <a:off x="685799" y="4282919"/>
            <a:ext cx="7772042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3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34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2133719"/>
            <a:ext cx="7772041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9" name="PlaceHolder 3"/>
          <p:cNvSpPr>
            <a:spLocks noGrp="1"/>
          </p:cNvSpPr>
          <p:nvPr>
            <p:ph type="body" sz="half" idx="21"/>
          </p:nvPr>
        </p:nvSpPr>
        <p:spPr>
          <a:xfrm>
            <a:off x="685799" y="4282919"/>
            <a:ext cx="7772042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3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35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9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60" name="PlaceHolder 4"/>
          <p:cNvSpPr/>
          <p:nvPr/>
        </p:nvSpPr>
        <p:spPr>
          <a:xfrm>
            <a:off x="685800" y="4282919"/>
            <a:ext cx="3792600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61" name="PlaceHolder 5"/>
          <p:cNvSpPr>
            <a:spLocks noGrp="1"/>
          </p:cNvSpPr>
          <p:nvPr>
            <p:ph type="body" sz="quarter" idx="21"/>
          </p:nvPr>
        </p:nvSpPr>
        <p:spPr>
          <a:xfrm>
            <a:off x="4668480" y="4282919"/>
            <a:ext cx="3792601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3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3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2502361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1" name="PlaceHolder 3"/>
          <p:cNvSpPr/>
          <p:nvPr/>
        </p:nvSpPr>
        <p:spPr>
          <a:xfrm>
            <a:off x="3313800" y="21337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72" name="PlaceHolder 4"/>
          <p:cNvSpPr/>
          <p:nvPr/>
        </p:nvSpPr>
        <p:spPr>
          <a:xfrm>
            <a:off x="5941440" y="21337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73" name="PlaceHolder 5"/>
          <p:cNvSpPr/>
          <p:nvPr/>
        </p:nvSpPr>
        <p:spPr>
          <a:xfrm>
            <a:off x="685799" y="4282919"/>
            <a:ext cx="2502362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74" name="PlaceHolder 6"/>
          <p:cNvSpPr/>
          <p:nvPr/>
        </p:nvSpPr>
        <p:spPr>
          <a:xfrm>
            <a:off x="3313800" y="42829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75" name="PlaceHolder 7"/>
          <p:cNvSpPr>
            <a:spLocks noGrp="1"/>
          </p:cNvSpPr>
          <p:nvPr>
            <p:ph type="body" sz="quarter" idx="21"/>
          </p:nvPr>
        </p:nvSpPr>
        <p:spPr>
          <a:xfrm>
            <a:off x="5941440" y="4282919"/>
            <a:ext cx="2502361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3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2133719"/>
            <a:ext cx="3792600" cy="411444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body" sz="half" idx="21"/>
          </p:nvPr>
        </p:nvSpPr>
        <p:spPr>
          <a:xfrm>
            <a:off x="4668480" y="2133719"/>
            <a:ext cx="3792601" cy="41144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838080"/>
            <a:ext cx="7772041" cy="5297761"/>
          </a:xfrm>
          <a:prstGeom prst="rect">
            <a:avLst/>
          </a:prstGeom>
        </p:spPr>
        <p:txBody>
          <a:bodyPr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6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0" name="PlaceHolder 3"/>
          <p:cNvSpPr/>
          <p:nvPr/>
        </p:nvSpPr>
        <p:spPr>
          <a:xfrm>
            <a:off x="4668480" y="2133719"/>
            <a:ext cx="3792601" cy="41144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 sz="quarter" idx="21"/>
          </p:nvPr>
        </p:nvSpPr>
        <p:spPr>
          <a:xfrm>
            <a:off x="685800" y="4282919"/>
            <a:ext cx="3792600" cy="1962362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2133719"/>
            <a:ext cx="3792600" cy="411444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body" sz="quarter" idx="21"/>
          </p:nvPr>
        </p:nvSpPr>
        <p:spPr>
          <a:xfrm>
            <a:off x="4668480" y="4282919"/>
            <a:ext cx="3792601" cy="1962362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9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 sz="half" idx="21"/>
          </p:nvPr>
        </p:nvSpPr>
        <p:spPr>
          <a:xfrm>
            <a:off x="685799" y="4282919"/>
            <a:ext cx="7772042" cy="1962362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2.png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40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Picture 10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-4103640" y="-4675321"/>
            <a:ext cx="1212481" cy="1133281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6929280" y="214200"/>
            <a:ext cx="1638001" cy="57132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Picture 7" descr="Picture 7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642959" y="285839"/>
            <a:ext cx="1652401" cy="49968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431999" marR="0" indent="-323999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32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971999" marR="0" indent="-431999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75000"/>
        <a:buFontTx/>
        <a:buChar char="−"/>
        <a:tabLst/>
        <a:defRPr sz="32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468799" marR="0" indent="-4608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32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857599" marR="0" indent="-3456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75000"/>
        <a:buFontTx/>
        <a:buChar char="−"/>
        <a:tabLst/>
        <a:defRPr sz="32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289599" marR="0" indent="-3456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32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721599" marR="0" indent="-3456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32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3153599" marR="0" indent="-3456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32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606800" marR="0" indent="-4064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sz="32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4064000" marR="0" indent="-4064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sz="32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TextShape 1"/>
          <p:cNvSpPr txBox="1"/>
          <p:nvPr/>
        </p:nvSpPr>
        <p:spPr>
          <a:xfrm>
            <a:off x="731519" y="1193365"/>
            <a:ext cx="7680602" cy="1446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4400" spc="-1"/>
            </a:pPr>
            <a:r>
              <a:rPr dirty="0"/>
              <a:t>Annual General Meeting</a:t>
            </a:r>
            <a:br>
              <a:rPr dirty="0"/>
            </a:br>
            <a:r>
              <a:rPr lang="en-GB" dirty="0"/>
              <a:t>15</a:t>
            </a:r>
            <a:r>
              <a:rPr lang="en-GB" baseline="30000" dirty="0"/>
              <a:t>th</a:t>
            </a:r>
            <a:r>
              <a:rPr sz="3600" dirty="0"/>
              <a:t> March 202</a:t>
            </a:r>
            <a:r>
              <a:rPr lang="en-GB" sz="3600" dirty="0"/>
              <a:t>3</a:t>
            </a:r>
            <a:endParaRPr sz="3600" dirty="0"/>
          </a:p>
        </p:txBody>
      </p:sp>
      <p:sp>
        <p:nvSpPr>
          <p:cNvPr id="386" name="TextShape 2"/>
          <p:cNvSpPr txBox="1"/>
          <p:nvPr/>
        </p:nvSpPr>
        <p:spPr>
          <a:xfrm>
            <a:off x="1449360" y="2708999"/>
            <a:ext cx="6492959" cy="2787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600"/>
              </a:spcBef>
              <a:defRPr sz="3200" spc="-1"/>
            </a:pPr>
            <a:r>
              <a:rPr dirty="0"/>
              <a:t>The Benevolent Fund of</a:t>
            </a:r>
          </a:p>
          <a:p>
            <a:pPr algn="ctr">
              <a:spcBef>
                <a:spcPts val="600"/>
              </a:spcBef>
              <a:defRPr sz="3200" spc="-1"/>
            </a:pPr>
            <a:r>
              <a:rPr dirty="0"/>
              <a:t>the College of Optometrists </a:t>
            </a:r>
          </a:p>
          <a:p>
            <a:pPr algn="ctr">
              <a:spcBef>
                <a:spcPts val="600"/>
              </a:spcBef>
              <a:defRPr sz="3200" spc="-1"/>
            </a:pPr>
            <a:r>
              <a:rPr dirty="0"/>
              <a:t>&amp; Association of Optometrists</a:t>
            </a:r>
          </a:p>
          <a:p>
            <a:pPr algn="ctr">
              <a:spcBef>
                <a:spcPts val="600"/>
              </a:spcBef>
              <a:defRPr sz="3200" spc="-1"/>
            </a:pPr>
            <a:endParaRPr dirty="0"/>
          </a:p>
          <a:p>
            <a:pPr algn="ctr">
              <a:spcBef>
                <a:spcPts val="500"/>
              </a:spcBef>
              <a:defRPr sz="2800" spc="-1"/>
            </a:pPr>
            <a:r>
              <a:rPr dirty="0"/>
              <a:t>Year ending 30</a:t>
            </a:r>
            <a:r>
              <a:rPr baseline="30000" dirty="0"/>
              <a:t>th</a:t>
            </a:r>
            <a:r>
              <a:rPr dirty="0"/>
              <a:t> September </a:t>
            </a:r>
            <a:r>
              <a:rPr dirty="0">
                <a:solidFill>
                  <a:schemeClr val="tx1"/>
                </a:solidFill>
              </a:rPr>
              <a:t>202</a:t>
            </a:r>
            <a:r>
              <a:rPr lang="en-GB" dirty="0">
                <a:solidFill>
                  <a:schemeClr val="tx1"/>
                </a:solidFill>
              </a:rPr>
              <a:t>2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4400" spc="-1"/>
            </a:lvl1pPr>
          </a:lstStyle>
          <a:p>
            <a:r>
              <a:t>Financial summary</a:t>
            </a:r>
          </a:p>
        </p:txBody>
      </p:sp>
      <p:sp>
        <p:nvSpPr>
          <p:cNvPr id="410" name="TextShape 2"/>
          <p:cNvSpPr txBox="1"/>
          <p:nvPr/>
        </p:nvSpPr>
        <p:spPr>
          <a:xfrm>
            <a:off x="630783" y="1793223"/>
            <a:ext cx="7680601" cy="42861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000" spc="-1"/>
            </a:pPr>
            <a:r>
              <a:rPr dirty="0">
                <a:solidFill>
                  <a:schemeClr val="tx1"/>
                </a:solidFill>
              </a:rPr>
              <a:t>‘</a:t>
            </a:r>
            <a:r>
              <a:rPr sz="1600" dirty="0">
                <a:solidFill>
                  <a:schemeClr val="tx1"/>
                </a:solidFill>
              </a:rPr>
              <a:t>Going concern’ status – secure / not threatened 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1600" spc="-1"/>
            </a:pPr>
            <a:r>
              <a:rPr dirty="0">
                <a:solidFill>
                  <a:schemeClr val="tx1"/>
                </a:solidFill>
              </a:rPr>
              <a:t>Grants paid during the year- </a:t>
            </a:r>
            <a:r>
              <a:rPr lang="en-GB" dirty="0">
                <a:solidFill>
                  <a:schemeClr val="tx1"/>
                </a:solidFill>
              </a:rPr>
              <a:t>£21.5K (</a:t>
            </a:r>
            <a:r>
              <a:rPr dirty="0">
                <a:solidFill>
                  <a:schemeClr val="tx1"/>
                </a:solidFill>
              </a:rPr>
              <a:t>£11.5K in 202</a:t>
            </a:r>
            <a:r>
              <a:rPr lang="en-GB" dirty="0">
                <a:solidFill>
                  <a:schemeClr val="tx1"/>
                </a:solidFill>
              </a:rPr>
              <a:t>1</a:t>
            </a:r>
            <a:r>
              <a:rPr dirty="0">
                <a:solidFill>
                  <a:schemeClr val="tx1"/>
                </a:solidFill>
              </a:rPr>
              <a:t>)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1600" spc="-1"/>
            </a:pPr>
            <a:r>
              <a:rPr dirty="0">
                <a:solidFill>
                  <a:schemeClr val="tx1"/>
                </a:solidFill>
              </a:rPr>
              <a:t>Subscription based donations from College members, AOP members and donations from individuals- </a:t>
            </a:r>
            <a:r>
              <a:rPr lang="en-GB" dirty="0">
                <a:solidFill>
                  <a:schemeClr val="tx1"/>
                </a:solidFill>
              </a:rPr>
              <a:t> £50.6K (</a:t>
            </a:r>
            <a:r>
              <a:rPr dirty="0">
                <a:solidFill>
                  <a:schemeClr val="tx1"/>
                </a:solidFill>
              </a:rPr>
              <a:t>£50.1K in 202</a:t>
            </a:r>
            <a:r>
              <a:rPr lang="en-GB" dirty="0">
                <a:solidFill>
                  <a:schemeClr val="tx1"/>
                </a:solidFill>
              </a:rPr>
              <a:t>1</a:t>
            </a:r>
            <a:r>
              <a:rPr dirty="0">
                <a:solidFill>
                  <a:schemeClr val="tx1"/>
                </a:solidFill>
              </a:rPr>
              <a:t>)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1600" spc="-1">
                <a:solidFill>
                  <a:srgbClr val="C9211E"/>
                </a:solidFill>
              </a:defRPr>
            </a:pPr>
            <a:r>
              <a:rPr dirty="0">
                <a:solidFill>
                  <a:schemeClr val="tx1"/>
                </a:solidFill>
              </a:rPr>
              <a:t>Legacies - </a:t>
            </a:r>
            <a:r>
              <a:rPr lang="en-GB" dirty="0">
                <a:solidFill>
                  <a:schemeClr val="tx1"/>
                </a:solidFill>
              </a:rPr>
              <a:t>£ 24.8K</a:t>
            </a:r>
            <a:endParaRPr dirty="0">
              <a:solidFill>
                <a:schemeClr val="tx1"/>
              </a:solidFill>
            </a:endParaRP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1600" spc="-1"/>
            </a:pPr>
            <a:r>
              <a:rPr dirty="0">
                <a:solidFill>
                  <a:schemeClr val="tx1"/>
                </a:solidFill>
              </a:rPr>
              <a:t>Investment income-  </a:t>
            </a:r>
            <a:r>
              <a:rPr lang="en-GB" dirty="0">
                <a:solidFill>
                  <a:schemeClr val="tx1"/>
                </a:solidFill>
              </a:rPr>
              <a:t>£74.2K (</a:t>
            </a:r>
            <a:r>
              <a:rPr dirty="0">
                <a:solidFill>
                  <a:schemeClr val="tx1"/>
                </a:solidFill>
              </a:rPr>
              <a:t>£32.4K in 202</a:t>
            </a:r>
            <a:r>
              <a:rPr lang="en-GB" dirty="0">
                <a:solidFill>
                  <a:schemeClr val="tx1"/>
                </a:solidFill>
              </a:rPr>
              <a:t>1</a:t>
            </a:r>
            <a:r>
              <a:rPr dirty="0">
                <a:solidFill>
                  <a:schemeClr val="tx1"/>
                </a:solidFill>
              </a:rPr>
              <a:t>)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1600" spc="-1"/>
            </a:pPr>
            <a:r>
              <a:rPr dirty="0">
                <a:solidFill>
                  <a:schemeClr val="tx1"/>
                </a:solidFill>
              </a:rPr>
              <a:t>Investment Manager’s fees- </a:t>
            </a:r>
            <a:r>
              <a:rPr lang="en-GB" dirty="0">
                <a:solidFill>
                  <a:schemeClr val="tx1"/>
                </a:solidFill>
              </a:rPr>
              <a:t> £2.4K (</a:t>
            </a:r>
            <a:r>
              <a:rPr dirty="0">
                <a:solidFill>
                  <a:schemeClr val="tx1"/>
                </a:solidFill>
              </a:rPr>
              <a:t>£5.5K in 202</a:t>
            </a:r>
            <a:r>
              <a:rPr lang="en-GB" dirty="0">
                <a:solidFill>
                  <a:schemeClr val="tx1"/>
                </a:solidFill>
              </a:rPr>
              <a:t>1</a:t>
            </a:r>
            <a:r>
              <a:rPr dirty="0">
                <a:solidFill>
                  <a:schemeClr val="tx1"/>
                </a:solidFill>
              </a:rPr>
              <a:t>)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1600" spc="-1"/>
            </a:pPr>
            <a:r>
              <a:rPr dirty="0">
                <a:solidFill>
                  <a:schemeClr val="tx1"/>
                </a:solidFill>
              </a:rPr>
              <a:t>Administrative &amp; sundry costs-  </a:t>
            </a:r>
            <a:r>
              <a:rPr lang="en-GB" dirty="0">
                <a:solidFill>
                  <a:schemeClr val="tx1"/>
                </a:solidFill>
              </a:rPr>
              <a:t>£15.4K (</a:t>
            </a:r>
            <a:r>
              <a:rPr dirty="0">
                <a:solidFill>
                  <a:schemeClr val="tx1"/>
                </a:solidFill>
              </a:rPr>
              <a:t>£13K in 202</a:t>
            </a:r>
            <a:r>
              <a:rPr lang="en-GB" dirty="0">
                <a:solidFill>
                  <a:schemeClr val="tx1"/>
                </a:solidFill>
              </a:rPr>
              <a:t>1</a:t>
            </a:r>
            <a:r>
              <a:rPr dirty="0">
                <a:solidFill>
                  <a:schemeClr val="tx1"/>
                </a:solidFill>
              </a:rPr>
              <a:t>)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1600" spc="-1"/>
            </a:pPr>
            <a:r>
              <a:rPr dirty="0">
                <a:solidFill>
                  <a:schemeClr val="tx1"/>
                </a:solidFill>
              </a:rPr>
              <a:t>Governance costs- Independent Examination </a:t>
            </a:r>
            <a:r>
              <a:rPr lang="en-GB" dirty="0">
                <a:solidFill>
                  <a:schemeClr val="tx1"/>
                </a:solidFill>
              </a:rPr>
              <a:t>- £3.8K (</a:t>
            </a:r>
            <a:r>
              <a:rPr dirty="0">
                <a:solidFill>
                  <a:schemeClr val="tx1"/>
                </a:solidFill>
              </a:rPr>
              <a:t>£3.6K in 202</a:t>
            </a:r>
            <a:r>
              <a:rPr lang="en-GB" dirty="0">
                <a:solidFill>
                  <a:schemeClr val="tx1"/>
                </a:solidFill>
              </a:rPr>
              <a:t>1</a:t>
            </a:r>
            <a:r>
              <a:rPr dirty="0">
                <a:solidFill>
                  <a:schemeClr val="tx1"/>
                </a:solidFill>
              </a:rPr>
              <a:t>)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1600" spc="-1"/>
            </a:pPr>
            <a:r>
              <a:rPr dirty="0">
                <a:solidFill>
                  <a:schemeClr val="tx1"/>
                </a:solidFill>
              </a:rPr>
              <a:t>Funds £2,0</a:t>
            </a:r>
            <a:r>
              <a:rPr lang="en-GB" dirty="0">
                <a:solidFill>
                  <a:schemeClr val="tx1"/>
                </a:solidFill>
              </a:rPr>
              <a:t>31</a:t>
            </a:r>
            <a:r>
              <a:rPr dirty="0">
                <a:solidFill>
                  <a:schemeClr val="tx1"/>
                </a:solidFill>
              </a:rPr>
              <a:t>K as at 30</a:t>
            </a:r>
            <a:r>
              <a:rPr baseline="30000" dirty="0">
                <a:solidFill>
                  <a:schemeClr val="tx1"/>
                </a:solidFill>
              </a:rPr>
              <a:t>th</a:t>
            </a:r>
            <a:r>
              <a:rPr dirty="0">
                <a:solidFill>
                  <a:schemeClr val="tx1"/>
                </a:solidFill>
              </a:rPr>
              <a:t> September 202</a:t>
            </a:r>
            <a:r>
              <a:rPr lang="en-GB" dirty="0">
                <a:solidFill>
                  <a:schemeClr val="tx1"/>
                </a:solidFill>
              </a:rPr>
              <a:t>2</a:t>
            </a:r>
            <a:r>
              <a:rPr dirty="0">
                <a:solidFill>
                  <a:schemeClr val="tx1"/>
                </a:solidFill>
              </a:rPr>
              <a:t> (</a:t>
            </a:r>
            <a:r>
              <a:rPr lang="en-GB" dirty="0">
                <a:solidFill>
                  <a:schemeClr val="tx1"/>
                </a:solidFill>
              </a:rPr>
              <a:t>£2,087K </a:t>
            </a:r>
            <a:r>
              <a:rPr dirty="0">
                <a:solidFill>
                  <a:schemeClr val="tx1"/>
                </a:solidFill>
              </a:rPr>
              <a:t>in 202</a:t>
            </a:r>
            <a:r>
              <a:rPr lang="en-GB" dirty="0">
                <a:solidFill>
                  <a:schemeClr val="tx1"/>
                </a:solidFill>
              </a:rPr>
              <a:t>1</a:t>
            </a:r>
            <a:r>
              <a:rPr dirty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" grpId="1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extShape 1"/>
          <p:cNvSpPr txBox="1"/>
          <p:nvPr/>
        </p:nvSpPr>
        <p:spPr>
          <a:xfrm>
            <a:off x="731519" y="1104458"/>
            <a:ext cx="7680602" cy="609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3600" spc="-1"/>
            </a:lvl1pPr>
          </a:lstStyle>
          <a:p>
            <a:r>
              <a:t>Report and Financial Statement</a:t>
            </a:r>
          </a:p>
        </p:txBody>
      </p:sp>
      <p:sp>
        <p:nvSpPr>
          <p:cNvPr id="413" name="TextShape 2"/>
          <p:cNvSpPr txBox="1"/>
          <p:nvPr/>
        </p:nvSpPr>
        <p:spPr>
          <a:xfrm>
            <a:off x="731519" y="2857319"/>
            <a:ext cx="7680602" cy="1306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700"/>
              </a:spcBef>
              <a:defRPr sz="4000" spc="-1"/>
            </a:pPr>
            <a:r>
              <a:t>Available at:</a:t>
            </a:r>
          </a:p>
          <a:p>
            <a:pPr algn="ctr">
              <a:spcBef>
                <a:spcPts val="700"/>
              </a:spcBef>
              <a:defRPr sz="4000" spc="-1"/>
            </a:pPr>
            <a:r>
              <a:t>www.opticalbenfund.com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TextShape 1"/>
          <p:cNvSpPr txBox="1"/>
          <p:nvPr/>
        </p:nvSpPr>
        <p:spPr>
          <a:xfrm>
            <a:off x="801359" y="1096409"/>
            <a:ext cx="7680602" cy="1217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4000" spc="-1"/>
            </a:pPr>
            <a:r>
              <a:t>Raising awareness of the fund:</a:t>
            </a:r>
            <a:br/>
            <a:endParaRPr/>
          </a:p>
        </p:txBody>
      </p:sp>
      <p:sp>
        <p:nvSpPr>
          <p:cNvPr id="416" name="TextShape 2"/>
          <p:cNvSpPr txBox="1"/>
          <p:nvPr/>
        </p:nvSpPr>
        <p:spPr>
          <a:xfrm>
            <a:off x="731519" y="1556639"/>
            <a:ext cx="7680602" cy="4056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 sz="3200" spc="-1"/>
            </a:pPr>
            <a:endParaRPr/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t>The fund suffers from lack of profile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t> A significant proportion of the profession does not know it exists.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t>Recommendations typically arrive via third parties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t>Applicants frequently do not establish contact soon enough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t>The sooner the fund can help – the more likely a good outcome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4400" spc="-1"/>
            </a:lvl1pPr>
          </a:lstStyle>
          <a:p>
            <a:r>
              <a:t>The objective:</a:t>
            </a:r>
          </a:p>
        </p:txBody>
      </p:sp>
      <p:sp>
        <p:nvSpPr>
          <p:cNvPr id="419" name="TextShape 2"/>
          <p:cNvSpPr txBox="1"/>
          <p:nvPr/>
        </p:nvSpPr>
        <p:spPr>
          <a:xfrm>
            <a:off x="731519" y="2133719"/>
            <a:ext cx="7680602" cy="4365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800"/>
              </a:spcBef>
              <a:defRPr sz="4400" spc="-1"/>
            </a:pPr>
            <a:r>
              <a:t>ensure every member of </a:t>
            </a:r>
          </a:p>
          <a:p>
            <a:pPr algn="ctr">
              <a:spcBef>
                <a:spcPts val="800"/>
              </a:spcBef>
              <a:defRPr sz="4400" spc="-1"/>
            </a:pPr>
            <a:r>
              <a:t>‘the optometry family’ </a:t>
            </a:r>
          </a:p>
          <a:p>
            <a:pPr algn="ctr">
              <a:spcBef>
                <a:spcPts val="800"/>
              </a:spcBef>
              <a:defRPr sz="4400" spc="-1"/>
            </a:pPr>
            <a:r>
              <a:t>knows about </a:t>
            </a:r>
          </a:p>
          <a:p>
            <a:pPr algn="ctr">
              <a:spcBef>
                <a:spcPts val="800"/>
              </a:spcBef>
              <a:defRPr sz="4400" spc="-1"/>
            </a:pPr>
            <a:r>
              <a:t>the fund</a:t>
            </a:r>
          </a:p>
          <a:p>
            <a:pPr algn="ctr">
              <a:spcBef>
                <a:spcPts val="800"/>
              </a:spcBef>
              <a:defRPr sz="4400" b="1" i="1" spc="-1"/>
            </a:pPr>
            <a:r>
              <a:t>and what it does. 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4400" spc="-1"/>
            </a:lvl1pPr>
          </a:lstStyle>
          <a:p>
            <a:r>
              <a:t>Profile development:</a:t>
            </a:r>
          </a:p>
        </p:txBody>
      </p:sp>
      <p:sp>
        <p:nvSpPr>
          <p:cNvPr id="422" name="TextShape 2"/>
          <p:cNvSpPr txBox="1"/>
          <p:nvPr/>
        </p:nvSpPr>
        <p:spPr>
          <a:xfrm>
            <a:off x="731519" y="2133719"/>
            <a:ext cx="7680602" cy="4142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t>Adopt a 21</a:t>
            </a:r>
            <a:r>
              <a:rPr baseline="30000"/>
              <a:t>st</a:t>
            </a:r>
            <a:r>
              <a:t> century working title – ‘Benevolent Fund’ is too old fashioned.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t>Website upgrades – eg enable on-line applications.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t>Publicise amongst all major employers – eg Specsavers pleased to co-operate. </a:t>
            </a:r>
          </a:p>
          <a:p>
            <a:pPr>
              <a:spcBef>
                <a:spcPts val="600"/>
              </a:spcBef>
              <a:defRPr sz="3200" spc="-1"/>
            </a:pPr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4400" spc="-1"/>
            </a:lvl1pPr>
          </a:lstStyle>
          <a:p>
            <a:r>
              <a:t>How can you help?</a:t>
            </a:r>
          </a:p>
        </p:txBody>
      </p:sp>
      <p:sp>
        <p:nvSpPr>
          <p:cNvPr id="431" name="TextShape 2"/>
          <p:cNvSpPr txBox="1"/>
          <p:nvPr/>
        </p:nvSpPr>
        <p:spPr>
          <a:xfrm>
            <a:off x="729359" y="2349000"/>
            <a:ext cx="7680602" cy="2788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000" spc="-1"/>
            </a:pPr>
            <a:r>
              <a:t>Raise awareness of the Fund</a:t>
            </a:r>
          </a:p>
          <a:p>
            <a:pPr marL="1143000" lvl="2" indent="-22823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000" spc="-1"/>
            </a:pPr>
            <a:r>
              <a:t> Importance of local Associations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000" spc="-1"/>
            </a:pPr>
            <a:r>
              <a:t>Identify new beneficiaries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000" spc="-1"/>
            </a:pPr>
            <a:r>
              <a:t>Website </a:t>
            </a:r>
            <a:r>
              <a:rPr>
                <a:solidFill>
                  <a:schemeClr val="accent2"/>
                </a:solidFill>
              </a:rPr>
              <a:t>www.opticalbenfund.com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000" spc="-1"/>
            </a:pPr>
            <a:r>
              <a:t>Remember us when you’re in contact with your LOC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000" spc="-1"/>
            </a:pPr>
            <a:r>
              <a:t>We are grateful for those who make additional donations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000" spc="-1"/>
            </a:pPr>
            <a:r>
              <a:t>Legacies important source of donated funds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4400" spc="-1"/>
            </a:lvl1pPr>
          </a:lstStyle>
          <a:p>
            <a:r>
              <a:t>Thanks to</a:t>
            </a:r>
          </a:p>
        </p:txBody>
      </p:sp>
      <p:sp>
        <p:nvSpPr>
          <p:cNvPr id="434" name="TextShape 2"/>
          <p:cNvSpPr txBox="1"/>
          <p:nvPr/>
        </p:nvSpPr>
        <p:spPr>
          <a:xfrm>
            <a:off x="731519" y="2133719"/>
            <a:ext cx="7680602" cy="2773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t>Trustees of the Fund who have worked tirelessly through a very busy patch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t>Members of the profession for donations via the College and AOP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t>Donations and legacies from individuals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t>Our partner organisations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t>Lynne Brown – our Administrative Secretary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TextShape 1"/>
          <p:cNvSpPr txBox="1"/>
          <p:nvPr/>
        </p:nvSpPr>
        <p:spPr>
          <a:xfrm>
            <a:off x="731519" y="817877"/>
            <a:ext cx="7680602" cy="1183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4400" spc="-1"/>
            </a:pPr>
            <a:r>
              <a:t>Benevolent Fund</a:t>
            </a:r>
            <a:br/>
            <a:r>
              <a:rPr sz="3200"/>
              <a:t>Structure</a:t>
            </a:r>
          </a:p>
        </p:txBody>
      </p:sp>
      <p:sp>
        <p:nvSpPr>
          <p:cNvPr id="389" name="TextShape 2"/>
          <p:cNvSpPr txBox="1"/>
          <p:nvPr/>
        </p:nvSpPr>
        <p:spPr>
          <a:xfrm>
            <a:off x="731519" y="2133719"/>
            <a:ext cx="7680602" cy="3126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t>Board of 10 trustees, comprising 5 nominated by each sponsoring body.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t>Managed and supported by a well   experienced part time administrator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t>Quarterly Meetings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t>Hands on trustee involvement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TextShape 1"/>
          <p:cNvSpPr txBox="1"/>
          <p:nvPr/>
        </p:nvSpPr>
        <p:spPr>
          <a:xfrm>
            <a:off x="731519" y="1085351"/>
            <a:ext cx="768060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3200" spc="-1"/>
            </a:lvl1pPr>
          </a:lstStyle>
          <a:p>
            <a:r>
              <a:rPr dirty="0"/>
              <a:t>Trustees’ report for year ending September 202</a:t>
            </a:r>
            <a:r>
              <a:rPr lang="en-GB" dirty="0"/>
              <a:t>2</a:t>
            </a:r>
            <a:endParaRPr dirty="0"/>
          </a:p>
        </p:txBody>
      </p:sp>
      <p:graphicFrame>
        <p:nvGraphicFramePr>
          <p:cNvPr id="392" name="Table 2"/>
          <p:cNvGraphicFramePr/>
          <p:nvPr>
            <p:extLst>
              <p:ext uri="{D42A27DB-BD31-4B8C-83A1-F6EECF244321}">
                <p14:modId xmlns:p14="http://schemas.microsoft.com/office/powerpoint/2010/main" val="1255854389"/>
              </p:ext>
            </p:extLst>
          </p:nvPr>
        </p:nvGraphicFramePr>
        <p:xfrm>
          <a:off x="926592" y="2426208"/>
          <a:ext cx="7571232" cy="32004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78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0552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r>
                        <a:rPr dirty="0"/>
                        <a:t>Richard Broughton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r>
                        <a:rPr dirty="0"/>
                        <a:t>Vivian Bush </a:t>
                      </a:r>
                      <a:r>
                        <a:rPr sz="1400" dirty="0"/>
                        <a:t>(Chair</a:t>
                      </a:r>
                      <a:r>
                        <a:rPr sz="2400" dirty="0"/>
                        <a:t>)</a:t>
                      </a:r>
                      <a:r>
                        <a:rPr lang="en-GB" sz="2400" dirty="0"/>
                        <a:t> *</a:t>
                      </a:r>
                      <a:endParaRPr sz="2400" dirty="0"/>
                    </a:p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r>
                        <a:rPr dirty="0"/>
                        <a:t>Dan Ehrlich</a:t>
                      </a:r>
                      <a:r>
                        <a:rPr lang="en-GB" dirty="0"/>
                        <a:t>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(Vice Chair)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spc="-1"/>
                      </a:pPr>
                      <a:r>
                        <a:rPr lang="en-GB" dirty="0"/>
                        <a:t>Keval Dattani </a:t>
                      </a:r>
                      <a:r>
                        <a:rPr lang="en-GB" sz="1400" dirty="0"/>
                        <a:t>(Treas.)</a:t>
                      </a:r>
                      <a:endParaRPr sz="1400" dirty="0"/>
                    </a:p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r>
                        <a:rPr dirty="0"/>
                        <a:t>Aisha Fa</a:t>
                      </a:r>
                      <a:r>
                        <a:rPr lang="en-GB" dirty="0"/>
                        <a:t>z</a:t>
                      </a:r>
                      <a:r>
                        <a:rPr dirty="0" err="1"/>
                        <a:t>lanie</a:t>
                      </a:r>
                      <a:r>
                        <a:rPr lang="en-GB" dirty="0"/>
                        <a:t> *</a:t>
                      </a:r>
                      <a:endParaRPr dirty="0"/>
                    </a:p>
                    <a:p>
                      <a:pPr algn="l">
                        <a:spcBef>
                          <a:spcPts val="400"/>
                        </a:spcBef>
                        <a:defRPr sz="2400" i="1" u="sng" spc="-1"/>
                      </a:pPr>
                      <a:r>
                        <a:rPr dirty="0"/>
                        <a:t>Admin/secretariat:</a:t>
                      </a:r>
                      <a:endParaRPr lang="en-GB" sz="2400" i="1" u="sng" dirty="0"/>
                    </a:p>
                    <a:p>
                      <a:pPr algn="l">
                        <a:spcBef>
                          <a:spcPts val="400"/>
                        </a:spcBef>
                        <a:defRPr sz="2400" i="1" u="sng" spc="-1"/>
                      </a:pPr>
                      <a:r>
                        <a:rPr lang="en-GB" sz="2400" i="0" u="none" dirty="0"/>
                        <a:t>* </a:t>
                      </a:r>
                      <a:r>
                        <a:rPr lang="en-GB" sz="1600" i="0" u="none" dirty="0"/>
                        <a:t>re-appointed by AOP for a further 3 year term.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r>
                        <a:rPr dirty="0"/>
                        <a:t>Tushar </a:t>
                      </a:r>
                      <a:r>
                        <a:rPr dirty="0" err="1"/>
                        <a:t>Majithia</a:t>
                      </a:r>
                      <a:endParaRPr dirty="0"/>
                    </a:p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r>
                        <a:rPr dirty="0"/>
                        <a:t>Francesca Marchetti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r>
                        <a:rPr dirty="0"/>
                        <a:t>Alison </a:t>
                      </a:r>
                      <a:r>
                        <a:rPr dirty="0" err="1"/>
                        <a:t>McClune</a:t>
                      </a:r>
                      <a:endParaRPr dirty="0"/>
                    </a:p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r>
                        <a:rPr dirty="0" err="1"/>
                        <a:t>Manbir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Nagra</a:t>
                      </a:r>
                      <a:r>
                        <a:rPr lang="en-GB" dirty="0"/>
                        <a:t> **</a:t>
                      </a:r>
                      <a:endParaRPr dirty="0"/>
                    </a:p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r>
                        <a:rPr dirty="0"/>
                        <a:t>Sue Wilford</a:t>
                      </a:r>
                      <a:r>
                        <a:rPr lang="en-GB" dirty="0"/>
                        <a:t> </a:t>
                      </a:r>
                      <a:r>
                        <a:rPr lang="en-GB" sz="1600" dirty="0"/>
                        <a:t>(to 12.2021)</a:t>
                      </a:r>
                      <a:endParaRPr sz="1600" dirty="0"/>
                    </a:p>
                    <a:p>
                      <a:pPr algn="l">
                        <a:spcBef>
                          <a:spcPts val="400"/>
                        </a:spcBef>
                        <a:defRPr sz="2400" i="1" u="sng" spc="-1"/>
                      </a:pPr>
                      <a:r>
                        <a:rPr dirty="0"/>
                        <a:t>Lynne Brown</a:t>
                      </a:r>
                      <a:endParaRPr lang="en-GB" dirty="0"/>
                    </a:p>
                    <a:p>
                      <a:pPr algn="just">
                        <a:spcBef>
                          <a:spcPts val="400"/>
                        </a:spcBef>
                        <a:defRPr sz="2400" i="1" u="sng" spc="-1"/>
                      </a:pPr>
                      <a:r>
                        <a:rPr lang="en-GB" i="0" u="none" dirty="0"/>
                        <a:t>** </a:t>
                      </a:r>
                      <a:r>
                        <a:rPr lang="en-GB" sz="1600" i="0" u="none" dirty="0"/>
                        <a:t>re-appointed by College for 1 year</a:t>
                      </a:r>
                      <a:endParaRPr sz="1600" i="0" u="none" dirty="0"/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4400" spc="-1"/>
            </a:lvl1pPr>
          </a:lstStyle>
          <a:p>
            <a:r>
              <a:t>What the Trustees did:</a:t>
            </a:r>
          </a:p>
        </p:txBody>
      </p:sp>
      <p:sp>
        <p:nvSpPr>
          <p:cNvPr id="395" name="TextShape 2"/>
          <p:cNvSpPr txBox="1"/>
          <p:nvPr/>
        </p:nvSpPr>
        <p:spPr>
          <a:xfrm>
            <a:off x="731519" y="2133719"/>
            <a:ext cx="7680602" cy="3731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500"/>
              </a:spcBef>
              <a:buClr>
                <a:srgbClr val="000000"/>
              </a:buClr>
              <a:buSzPct val="100000"/>
              <a:buFont typeface="Symbol"/>
              <a:buChar char="·"/>
              <a:defRPr sz="2800" spc="-1"/>
            </a:pPr>
            <a:r>
              <a:rPr dirty="0"/>
              <a:t>Attended to a daily flow </a:t>
            </a:r>
            <a:r>
              <a:rPr lang="en-GB" dirty="0"/>
              <a:t>of </a:t>
            </a:r>
            <a:r>
              <a:rPr dirty="0"/>
              <a:t>email communications</a:t>
            </a:r>
          </a:p>
          <a:p>
            <a:pPr marL="343080" indent="-342719">
              <a:spcBef>
                <a:spcPts val="500"/>
              </a:spcBef>
              <a:buClr>
                <a:srgbClr val="000000"/>
              </a:buClr>
              <a:buSzPct val="100000"/>
              <a:buFont typeface="Symbol"/>
              <a:buChar char="·"/>
              <a:defRPr sz="2800" spc="-1"/>
            </a:pPr>
            <a:r>
              <a:rPr dirty="0"/>
              <a:t>Made virtual visits to applicants and some existing beneficiaries.</a:t>
            </a:r>
          </a:p>
          <a:p>
            <a:pPr marL="343080" indent="-342719">
              <a:spcBef>
                <a:spcPts val="500"/>
              </a:spcBef>
              <a:buClr>
                <a:srgbClr val="000000"/>
              </a:buClr>
              <a:buSzPct val="100000"/>
              <a:buFont typeface="Symbol"/>
              <a:buChar char="·"/>
              <a:defRPr sz="2800" spc="-1"/>
            </a:pPr>
            <a:r>
              <a:rPr dirty="0"/>
              <a:t>Compiled interview summaries, reports assessments</a:t>
            </a:r>
            <a:r>
              <a:rPr lang="en-GB" dirty="0"/>
              <a:t> and reviews.</a:t>
            </a:r>
            <a:endParaRPr dirty="0"/>
          </a:p>
          <a:p>
            <a:pPr marL="343080" indent="-342719">
              <a:spcBef>
                <a:spcPts val="500"/>
              </a:spcBef>
              <a:buClr>
                <a:srgbClr val="000000"/>
              </a:buClr>
              <a:buSzPct val="100000"/>
              <a:buFont typeface="Symbol"/>
              <a:buChar char="·"/>
              <a:defRPr sz="2800" spc="-1"/>
            </a:pPr>
            <a:r>
              <a:rPr dirty="0"/>
              <a:t>Provided advice and worked with the administrator.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TextShape 1"/>
          <p:cNvSpPr txBox="1"/>
          <p:nvPr/>
        </p:nvSpPr>
        <p:spPr>
          <a:xfrm>
            <a:off x="731519" y="582927"/>
            <a:ext cx="7680602" cy="1652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4400" spc="-1"/>
            </a:pPr>
            <a:r>
              <a:t>Purpose:</a:t>
            </a:r>
            <a:br/>
            <a:r>
              <a:rPr sz="3200"/>
              <a:t>To support optometrists and their dependents in situations of hardship</a:t>
            </a:r>
          </a:p>
        </p:txBody>
      </p:sp>
      <p:sp>
        <p:nvSpPr>
          <p:cNvPr id="398" name="TextShape 2"/>
          <p:cNvSpPr txBox="1"/>
          <p:nvPr/>
        </p:nvSpPr>
        <p:spPr>
          <a:xfrm>
            <a:off x="1665359" y="2421000"/>
            <a:ext cx="6386761" cy="3916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t>Helping optometrists who are in need to remain in or return to the profession.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t>Helping applicants to get back on their feet.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t>Maintaining quality of life and developing self esteem and confidence in challenging situations.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t>Funding specific items of necessity for applicants.</a:t>
            </a:r>
          </a:p>
          <a:p>
            <a:pPr>
              <a:spcBef>
                <a:spcPts val="400"/>
              </a:spcBef>
              <a:defRPr sz="2400" spc="-1"/>
            </a:pPr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TextShape 1"/>
          <p:cNvSpPr txBox="1"/>
          <p:nvPr/>
        </p:nvSpPr>
        <p:spPr>
          <a:xfrm>
            <a:off x="731519" y="1086239"/>
            <a:ext cx="7680602" cy="64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4000" spc="-1"/>
            </a:lvl1pPr>
          </a:lstStyle>
          <a:p>
            <a:r>
              <a:t>Longer term beneficiaries</a:t>
            </a:r>
          </a:p>
        </p:txBody>
      </p:sp>
      <p:sp>
        <p:nvSpPr>
          <p:cNvPr id="401" name="TextShape 2"/>
          <p:cNvSpPr txBox="1"/>
          <p:nvPr/>
        </p:nvSpPr>
        <p:spPr>
          <a:xfrm>
            <a:off x="729359" y="1917000"/>
            <a:ext cx="7680602" cy="3904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2719" indent="-342359" algn="just">
              <a:spcBef>
                <a:spcPts val="400"/>
              </a:spcBef>
              <a:defRPr sz="2400" spc="-1"/>
            </a:pPr>
            <a:r>
              <a:t>Beneficiaries are reviewed every 3/12 with the aim of enabling them to manage without our long term help. </a:t>
            </a:r>
          </a:p>
          <a:p>
            <a:pPr marL="342719" indent="-342359" algn="just">
              <a:spcBef>
                <a:spcPts val="400"/>
              </a:spcBef>
              <a:defRPr sz="2400" spc="-1"/>
            </a:pPr>
            <a:endParaRPr/>
          </a:p>
          <a:p>
            <a:pPr marL="342719" indent="-342359" algn="just">
              <a:spcBef>
                <a:spcPts val="400"/>
              </a:spcBef>
              <a:defRPr sz="2400" spc="-1"/>
            </a:pPr>
            <a:r>
              <a:t>The exceptions are reviewed annually and include people with life-long illnesses or disability. </a:t>
            </a:r>
          </a:p>
          <a:p>
            <a:pPr marL="342719" indent="-342359" algn="just">
              <a:spcBef>
                <a:spcPts val="400"/>
              </a:spcBef>
              <a:defRPr sz="2400" spc="-1"/>
            </a:pPr>
            <a:endParaRPr/>
          </a:p>
          <a:p>
            <a:pPr marL="342719" indent="-342359" algn="just">
              <a:spcBef>
                <a:spcPts val="400"/>
              </a:spcBef>
              <a:defRPr sz="2400" spc="-1"/>
            </a:pPr>
            <a:r>
              <a:t>The trustees are conscientious in taking an empathetic view of situations and assessing specific needs to maintain or improve quality of life.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4400" spc="-1"/>
            </a:lvl1pPr>
          </a:lstStyle>
          <a:p>
            <a:r>
              <a:t>The fund also supports:</a:t>
            </a:r>
          </a:p>
        </p:txBody>
      </p:sp>
      <p:sp>
        <p:nvSpPr>
          <p:cNvPr id="404" name="TextShape 2"/>
          <p:cNvSpPr txBox="1"/>
          <p:nvPr/>
        </p:nvSpPr>
        <p:spPr>
          <a:xfrm>
            <a:off x="731519" y="2133719"/>
            <a:ext cx="7680602" cy="42183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t>Widow and widowers 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t>Other dependents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t>Pre-reg optometrists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t>And exercises discretionary judgement  in certain other cases, eg student hardship</a:t>
            </a:r>
          </a:p>
          <a:p>
            <a:pPr>
              <a:spcBef>
                <a:spcPts val="600"/>
              </a:spcBef>
              <a:defRPr sz="3200" spc="-1"/>
            </a:pPr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4400" spc="-1"/>
            </a:lvl1pPr>
          </a:lstStyle>
          <a:p>
            <a:r>
              <a:t>Activity during year:</a:t>
            </a:r>
          </a:p>
        </p:txBody>
      </p:sp>
      <p:sp>
        <p:nvSpPr>
          <p:cNvPr id="407" name="TextShape 2"/>
          <p:cNvSpPr txBox="1"/>
          <p:nvPr/>
        </p:nvSpPr>
        <p:spPr>
          <a:xfrm>
            <a:off x="731519" y="2133719"/>
            <a:ext cx="7680602" cy="4632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lang="en-GB" dirty="0">
                <a:solidFill>
                  <a:schemeClr val="tx1"/>
                </a:solidFill>
              </a:rPr>
              <a:t>40 new </a:t>
            </a:r>
            <a:r>
              <a:rPr dirty="0">
                <a:solidFill>
                  <a:schemeClr val="tx1"/>
                </a:solidFill>
              </a:rPr>
              <a:t>enquiries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for the year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lang="en-GB" dirty="0">
                <a:solidFill>
                  <a:schemeClr val="tx1"/>
                </a:solidFill>
              </a:rPr>
              <a:t>16 </a:t>
            </a:r>
            <a:r>
              <a:rPr dirty="0">
                <a:solidFill>
                  <a:schemeClr val="tx1"/>
                </a:solidFill>
              </a:rPr>
              <a:t>full applications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lang="en-GB" dirty="0">
                <a:solidFill>
                  <a:schemeClr val="tx1"/>
                </a:solidFill>
              </a:rPr>
              <a:t>10 </a:t>
            </a:r>
            <a:r>
              <a:rPr dirty="0">
                <a:solidFill>
                  <a:schemeClr val="tx1"/>
                </a:solidFill>
              </a:rPr>
              <a:t>new grants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dirty="0">
                <a:solidFill>
                  <a:schemeClr val="tx1"/>
                </a:solidFill>
              </a:rPr>
              <a:t>Many signposted to other sources of help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lang="en-GB" dirty="0">
                <a:solidFill>
                  <a:schemeClr val="tx1"/>
                </a:solidFill>
              </a:rPr>
              <a:t>12 </a:t>
            </a:r>
            <a:r>
              <a:rPr dirty="0">
                <a:solidFill>
                  <a:schemeClr val="tx1"/>
                </a:solidFill>
              </a:rPr>
              <a:t>total number of beneficiaries being supported during the year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GB" sz="1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(including 1 long term, 1 who had been helped before)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sz="1400" dirty="0">
                <a:solidFill>
                  <a:schemeClr val="tx1"/>
                </a:solidFill>
              </a:rPr>
              <a:t>.</a:t>
            </a:r>
          </a:p>
          <a:p>
            <a:pPr marL="342719" indent="-342359">
              <a:spcBef>
                <a:spcPts val="600"/>
              </a:spcBef>
              <a:defRPr sz="3200" spc="-1"/>
            </a:pP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F11494-791F-6D8D-35CC-4DF45E133DB1}"/>
              </a:ext>
            </a:extLst>
          </p:cNvPr>
          <p:cNvSpPr txBox="1"/>
          <p:nvPr/>
        </p:nvSpPr>
        <p:spPr>
          <a:xfrm>
            <a:off x="1258784" y="1531917"/>
            <a:ext cx="7042068" cy="39703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New avenues of support: 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In common with other professional benevolent funds the scope of assistance has</a:t>
            </a:r>
            <a:r>
              <a:rPr lang="en-US" sz="2000" dirty="0"/>
              <a:t> moved. 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dirty="0"/>
              <a:t>Applicants previously have often been older, requiring financial support – a stairlift, new boiler etc. and this still arises.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dirty="0"/>
              <a:t>Today’s younger applicant often requires signposting and specialist services for matters such as dealing with debt, employment, mental health and addictions.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The fund is liaising with the vets, pharmacists, dentists and medics to share knowledge and develop services.</a:t>
            </a:r>
          </a:p>
        </p:txBody>
      </p:sp>
    </p:spTree>
    <p:extLst>
      <p:ext uri="{BB962C8B-B14F-4D97-AF65-F5344CB8AC3E}">
        <p14:creationId xmlns:p14="http://schemas.microsoft.com/office/powerpoint/2010/main" val="372992816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miter lim="800000"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miter lim="800000"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781</Words>
  <Application>Microsoft Macintosh PowerPoint</Application>
  <PresentationFormat>On-screen Show (4:3)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Keval Dattani</dc:creator>
  <cp:lastModifiedBy>vivian bush</cp:lastModifiedBy>
  <cp:revision>6</cp:revision>
  <dcterms:modified xsi:type="dcterms:W3CDTF">2023-03-29T08:32:49Z</dcterms:modified>
</cp:coreProperties>
</file>